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5" r:id="rId4"/>
    <p:sldId id="262" r:id="rId5"/>
    <p:sldId id="266" r:id="rId6"/>
    <p:sldId id="259" r:id="rId7"/>
    <p:sldId id="267" r:id="rId8"/>
    <p:sldId id="264" r:id="rId9"/>
    <p:sldId id="268" r:id="rId10"/>
    <p:sldId id="269" r:id="rId11"/>
    <p:sldId id="270" r:id="rId12"/>
    <p:sldId id="271" r:id="rId13"/>
    <p:sldId id="272" r:id="rId14"/>
    <p:sldId id="274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6EAC9-4685-4A07-94C1-FC0B0DDD5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DFDF34-3C8B-43D3-8A8A-AE764EF53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7A8677-8C97-4D2C-84C4-B51FD985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65832A-6F28-4350-B5DE-F9B8DD46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FCD259-A6E8-4408-8B2C-7A0377A0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5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FA094-9FEB-4F03-9072-16104A90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682DFC-0208-4777-B3AD-097492550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358C51-4A67-4509-B24A-922D44A1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989F4E-64C1-4645-8A30-73268065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4B52EA-6810-4359-B30E-AEC68666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19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E3ED58-3972-4687-88BB-35DC5D1DF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6A1A2F-183C-4C17-B2DA-D67B3826C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32DFE0-2E58-4539-8D48-1AFE0619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7A5D3-E159-4B23-82F6-F1DFA5EF1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B3A685-0E4D-4D66-9728-041AC9F2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8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11997-2B6B-477E-8ADD-A5E76F72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9F0CA3-92C2-4E18-A8E3-C9FCB29C7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CFF56E-D455-48A4-944B-A7577CAE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D92DE1-2F7A-4D82-A6E1-2C32B135E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4664B2-F92D-4E8A-9503-FEBA1359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27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E7D09-4127-49B7-8304-E1C7B7CB8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ABE673-253F-4A14-9F7B-268B44FAA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4A768E-1279-4248-835B-77EE3581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16C15C-D575-48B9-8DEA-FA2DE672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3B649F-4B9F-4366-9899-AC43A17D3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0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0BCB9-DA1C-4148-8224-51876F7B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696896-0446-4AA5-ABF5-EC6685459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6F1213-1155-4C01-82B1-42B5C7281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42C56E-800D-49B2-9091-3266FAF5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F213ED-5729-48A8-8AB7-C88F5F84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7C8098-21CE-4ECC-A572-C58FFE64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14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CEE44-5178-455A-95C4-344D6454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BBF0FA-9E12-4BBE-9511-D5907D4EC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280958-95A2-4872-9534-F35132865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AF13C3F-1958-423C-A991-A8CDB4D2F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46D2F05-ABCB-475D-8AB1-8C1EC6D4B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F75596A-4B39-4483-BA4B-9E8070E1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3262066-855F-4823-AD8E-561DF707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CC7981-9D87-4EBF-B2F2-353AE757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0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81ABA-C1FC-41E6-A752-BE7A5423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A170E-18B7-4089-A98E-4AD582DA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112A45-71D8-47B9-AF32-6A5F3E50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00A6E5-EB18-44A4-9C7E-4A4E27FA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33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42CB74-057D-4AC3-BD60-A73EEF8F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62A60B-BFE1-4FAA-8208-85FFA6AE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751CB15-225E-4D86-90D5-ED9933A3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4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102F3-EF83-4AE5-BF45-2E9237407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143849-FD08-4134-B58A-48803DBA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A63F95-16A2-4D3D-AE2F-941159C91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EC09A7-7770-4B17-93F9-69711A5D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DAC118-4BF5-4739-9B5F-A2FAFB29C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78A668-2DE8-4A45-A74C-3E8E56BC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09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F32F4-22D7-4EDF-BDD7-55463955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FA1262-68C2-404C-B79F-7EAA411C5A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AF1F9C-9EA9-4D50-A8DD-092B0AA98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60D4B8-F6ED-436D-BA2F-35DD533A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A3F8C6-B3D4-42B2-8896-3CFD6F0E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3CDEC0-3D2A-4F82-AB7D-E9AF2213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22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B0D22-F6B7-43B6-8819-123B82C1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74E0AD-13B1-4024-BC84-1F646144A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504A03-A873-4AC3-AD01-8F4BFAF6D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68670-9231-4224-A457-208C020193CE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683CE-3E0A-4FDA-B7F0-CD21C7DF4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736135-A869-4CAA-81B4-1288A58F2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0475D-D87C-4668-9CD6-E800CA216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19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F0654-F4C0-47E0-9AED-A917F0CBD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874" y="512763"/>
            <a:ext cx="9144000" cy="7412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4772298"/>
          </a:xfrm>
        </p:spPr>
        <p:txBody>
          <a:bodyPr/>
          <a:lstStyle/>
          <a:p>
            <a:pPr algn="l"/>
            <a:r>
              <a:rPr lang="de-DE" dirty="0"/>
              <a:t>	</a:t>
            </a:r>
          </a:p>
          <a:p>
            <a:r>
              <a:rPr lang="de-DE" dirty="0"/>
              <a:t>Auf den folgenden Seiten wird die Brückenschaltung eingeführt.</a:t>
            </a:r>
          </a:p>
          <a:p>
            <a:r>
              <a:rPr lang="de-DE" dirty="0"/>
              <a:t>Im Prinzip besteht die Brückenschaltung aus</a:t>
            </a:r>
          </a:p>
          <a:p>
            <a:r>
              <a:rPr lang="de-DE" dirty="0"/>
              <a:t>2 Reihenschaltungen von Widerständen.</a:t>
            </a:r>
          </a:p>
        </p:txBody>
      </p:sp>
    </p:spTree>
    <p:extLst>
      <p:ext uri="{BB962C8B-B14F-4D97-AF65-F5344CB8AC3E}">
        <p14:creationId xmlns:p14="http://schemas.microsoft.com/office/powerpoint/2010/main" val="22979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5056324"/>
          </a:xfrm>
        </p:spPr>
        <p:txBody>
          <a:bodyPr/>
          <a:lstStyle/>
          <a:p>
            <a:pPr algn="l"/>
            <a:r>
              <a:rPr lang="de-DE" dirty="0"/>
              <a:t>Spannung zwischen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de-DE" dirty="0"/>
              <a:t> und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B </a:t>
            </a:r>
            <a:r>
              <a:rPr lang="de-DE" dirty="0"/>
              <a:t>= Brückenspannung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AB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1600" dirty="0"/>
          </a:p>
          <a:p>
            <a:pPr algn="l"/>
            <a:r>
              <a:rPr lang="de-DE" dirty="0"/>
              <a:t>Rechenbeispiel:</a:t>
            </a:r>
          </a:p>
          <a:p>
            <a:pPr algn="l"/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9587A6-5DAA-4CCB-9F9C-54ED9849C4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127" r="72059" b="72445"/>
          <a:stretch/>
        </p:blipFill>
        <p:spPr>
          <a:xfrm>
            <a:off x="2574651" y="1829650"/>
            <a:ext cx="4876794" cy="2903306"/>
          </a:xfrm>
          <a:prstGeom prst="rect">
            <a:avLst/>
          </a:prstGeom>
        </p:spPr>
      </p:pic>
      <p:sp>
        <p:nvSpPr>
          <p:cNvPr id="14" name="Textfeld 2">
            <a:extLst>
              <a:ext uri="{FF2B5EF4-FFF2-40B4-BE49-F238E27FC236}">
                <a16:creationId xmlns:a16="http://schemas.microsoft.com/office/drawing/2014/main" id="{7E67084E-EAAF-41B4-B9EE-6CBA8A7E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941" y="2870561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8CE4464-713D-4F3C-80A9-DD59C4D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292" y="2874908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4D4F346E-D010-4638-A4F1-CB339A1E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820" y="2881005"/>
            <a:ext cx="625071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E119D01-35C5-4624-BAE8-16AF61BFEC80}"/>
              </a:ext>
            </a:extLst>
          </p:cNvPr>
          <p:cNvCxnSpPr>
            <a:cxnSpLocks/>
          </p:cNvCxnSpPr>
          <p:nvPr/>
        </p:nvCxnSpPr>
        <p:spPr>
          <a:xfrm>
            <a:off x="5373187" y="3301539"/>
            <a:ext cx="7578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1">
            <a:extLst>
              <a:ext uri="{FF2B5EF4-FFF2-40B4-BE49-F238E27FC236}">
                <a16:creationId xmlns:a16="http://schemas.microsoft.com/office/drawing/2014/main" id="{37EF13BA-08D0-40B1-B8EA-02745599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30225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112313"/>
              </p:ext>
            </p:extLst>
          </p:nvPr>
        </p:nvGraphicFramePr>
        <p:xfrm>
          <a:off x="1371599" y="5175137"/>
          <a:ext cx="4574580" cy="61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Formel" r:id="rId4" imgW="3327400" imgH="444500" progId="Equation.3">
                  <p:embed/>
                </p:oleObj>
              </mc:Choice>
              <mc:Fallback>
                <p:oleObj name="Formel" r:id="rId4" imgW="3327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599" y="5175137"/>
                        <a:ext cx="4574580" cy="616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99385" y="5175136"/>
            <a:ext cx="132527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24994"/>
              </p:ext>
            </p:extLst>
          </p:nvPr>
        </p:nvGraphicFramePr>
        <p:xfrm>
          <a:off x="6615643" y="5153782"/>
          <a:ext cx="4600796" cy="61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Formel" r:id="rId6" imgW="3340100" imgH="444500" progId="Equation.3">
                  <p:embed/>
                </p:oleObj>
              </mc:Choice>
              <mc:Fallback>
                <p:oleObj name="Formel" r:id="rId6" imgW="3340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643" y="5153782"/>
                        <a:ext cx="4600796" cy="616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Gerade Verbindung mit Pfeil 19"/>
          <p:cNvCxnSpPr/>
          <p:nvPr/>
        </p:nvCxnSpPr>
        <p:spPr>
          <a:xfrm flipH="1">
            <a:off x="4239491" y="4732956"/>
            <a:ext cx="994520" cy="3239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6249349" y="4723379"/>
            <a:ext cx="1051996" cy="3335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487766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95" y="3488761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8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5056324"/>
          </a:xfrm>
        </p:spPr>
        <p:txBody>
          <a:bodyPr/>
          <a:lstStyle/>
          <a:p>
            <a:pPr algn="l"/>
            <a:r>
              <a:rPr lang="de-DE" dirty="0"/>
              <a:t>Spannung zwischen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de-DE" dirty="0"/>
              <a:t> und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B </a:t>
            </a:r>
            <a:r>
              <a:rPr lang="de-DE" dirty="0"/>
              <a:t>= Brückenspannung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AB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1600" dirty="0"/>
          </a:p>
          <a:p>
            <a:pPr algn="l"/>
            <a:r>
              <a:rPr lang="de-DE" dirty="0"/>
              <a:t>Rechenbeispiel:</a:t>
            </a:r>
          </a:p>
          <a:p>
            <a:pPr algn="l"/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9587A6-5DAA-4CCB-9F9C-54ED9849C4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127" r="72059" b="72445"/>
          <a:stretch/>
        </p:blipFill>
        <p:spPr>
          <a:xfrm>
            <a:off x="2574651" y="1829650"/>
            <a:ext cx="4876794" cy="2903306"/>
          </a:xfrm>
          <a:prstGeom prst="rect">
            <a:avLst/>
          </a:prstGeom>
        </p:spPr>
      </p:pic>
      <p:sp>
        <p:nvSpPr>
          <p:cNvPr id="14" name="Textfeld 2">
            <a:extLst>
              <a:ext uri="{FF2B5EF4-FFF2-40B4-BE49-F238E27FC236}">
                <a16:creationId xmlns:a16="http://schemas.microsoft.com/office/drawing/2014/main" id="{7E67084E-EAAF-41B4-B9EE-6CBA8A7E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941" y="2870561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8CE4464-713D-4F3C-80A9-DD59C4D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292" y="2874908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4D4F346E-D010-4638-A4F1-CB339A1E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820" y="2881005"/>
            <a:ext cx="625071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E119D01-35C5-4624-BAE8-16AF61BFEC80}"/>
              </a:ext>
            </a:extLst>
          </p:cNvPr>
          <p:cNvCxnSpPr>
            <a:cxnSpLocks/>
          </p:cNvCxnSpPr>
          <p:nvPr/>
        </p:nvCxnSpPr>
        <p:spPr>
          <a:xfrm>
            <a:off x="5373187" y="3301539"/>
            <a:ext cx="7578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1">
            <a:extLst>
              <a:ext uri="{FF2B5EF4-FFF2-40B4-BE49-F238E27FC236}">
                <a16:creationId xmlns:a16="http://schemas.microsoft.com/office/drawing/2014/main" id="{37EF13BA-08D0-40B1-B8EA-02745599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30225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112064"/>
              </p:ext>
            </p:extLst>
          </p:nvPr>
        </p:nvGraphicFramePr>
        <p:xfrm>
          <a:off x="1371599" y="5175137"/>
          <a:ext cx="4574580" cy="61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Formel" r:id="rId4" imgW="3327400" imgH="444500" progId="Equation.3">
                  <p:embed/>
                </p:oleObj>
              </mc:Choice>
              <mc:Fallback>
                <p:oleObj name="Formel" r:id="rId4" imgW="3327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599" y="5175137"/>
                        <a:ext cx="4574580" cy="616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55859"/>
              </p:ext>
            </p:extLst>
          </p:nvPr>
        </p:nvGraphicFramePr>
        <p:xfrm>
          <a:off x="3483421" y="5949712"/>
          <a:ext cx="3968024" cy="330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Formel" r:id="rId6" imgW="2628900" imgH="215900" progId="Equation.3">
                  <p:embed/>
                </p:oleObj>
              </mc:Choice>
              <mc:Fallback>
                <p:oleObj name="Formel" r:id="rId6" imgW="2628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3421" y="5949712"/>
                        <a:ext cx="3968024" cy="3306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756674"/>
              </p:ext>
            </p:extLst>
          </p:nvPr>
        </p:nvGraphicFramePr>
        <p:xfrm>
          <a:off x="7931237" y="2910726"/>
          <a:ext cx="2774730" cy="6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Formel" r:id="rId8" imgW="977476" imgH="215806" progId="Equation.3">
                  <p:embed/>
                </p:oleObj>
              </mc:Choice>
              <mc:Fallback>
                <p:oleObj name="Formel" r:id="rId8" imgW="97747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237" y="2910726"/>
                        <a:ext cx="2774730" cy="61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hteck 22"/>
          <p:cNvSpPr/>
          <p:nvPr/>
        </p:nvSpPr>
        <p:spPr>
          <a:xfrm>
            <a:off x="7842738" y="2881006"/>
            <a:ext cx="2970364" cy="77079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99385" y="5175136"/>
            <a:ext cx="132527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652078"/>
              </p:ext>
            </p:extLst>
          </p:nvPr>
        </p:nvGraphicFramePr>
        <p:xfrm>
          <a:off x="6615643" y="5153782"/>
          <a:ext cx="4600796" cy="61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Formel" r:id="rId10" imgW="3340100" imgH="444500" progId="Equation.3">
                  <p:embed/>
                </p:oleObj>
              </mc:Choice>
              <mc:Fallback>
                <p:oleObj name="Formel" r:id="rId10" imgW="3340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643" y="5153782"/>
                        <a:ext cx="4600796" cy="616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Gerade Verbindung mit Pfeil 19"/>
          <p:cNvCxnSpPr/>
          <p:nvPr/>
        </p:nvCxnSpPr>
        <p:spPr>
          <a:xfrm flipH="1">
            <a:off x="7545022" y="5772047"/>
            <a:ext cx="994520" cy="3239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336662" y="5785391"/>
            <a:ext cx="1051996" cy="3335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487766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95" y="3488761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41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5056324"/>
          </a:xfrm>
        </p:spPr>
        <p:txBody>
          <a:bodyPr/>
          <a:lstStyle/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dirty="0"/>
          </a:p>
          <a:p>
            <a:pPr algn="l"/>
            <a:r>
              <a:rPr lang="de-DE" dirty="0"/>
              <a:t>Wann wird die Brückenspannung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AB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/>
              <a:t>negativ?</a:t>
            </a:r>
          </a:p>
          <a:p>
            <a:pPr algn="l"/>
            <a:endParaRPr lang="de-DE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9587A6-5DAA-4CCB-9F9C-54ED9849C4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127" r="72059" b="72445"/>
          <a:stretch/>
        </p:blipFill>
        <p:spPr>
          <a:xfrm>
            <a:off x="2574651" y="1829650"/>
            <a:ext cx="4876794" cy="2903306"/>
          </a:xfrm>
          <a:prstGeom prst="rect">
            <a:avLst/>
          </a:prstGeom>
        </p:spPr>
      </p:pic>
      <p:sp>
        <p:nvSpPr>
          <p:cNvPr id="14" name="Textfeld 2">
            <a:extLst>
              <a:ext uri="{FF2B5EF4-FFF2-40B4-BE49-F238E27FC236}">
                <a16:creationId xmlns:a16="http://schemas.microsoft.com/office/drawing/2014/main" id="{7E67084E-EAAF-41B4-B9EE-6CBA8A7E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941" y="2870561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8CE4464-713D-4F3C-80A9-DD59C4D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292" y="2874908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4D4F346E-D010-4638-A4F1-CB339A1E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820" y="2881005"/>
            <a:ext cx="625071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E119D01-35C5-4624-BAE8-16AF61BFEC80}"/>
              </a:ext>
            </a:extLst>
          </p:cNvPr>
          <p:cNvCxnSpPr>
            <a:cxnSpLocks/>
          </p:cNvCxnSpPr>
          <p:nvPr/>
        </p:nvCxnSpPr>
        <p:spPr>
          <a:xfrm>
            <a:off x="5373187" y="3301539"/>
            <a:ext cx="7578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1">
            <a:extLst>
              <a:ext uri="{FF2B5EF4-FFF2-40B4-BE49-F238E27FC236}">
                <a16:creationId xmlns:a16="http://schemas.microsoft.com/office/drawing/2014/main" id="{37EF13BA-08D0-40B1-B8EA-02745599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30225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/>
        </p:nvGraphicFramePr>
        <p:xfrm>
          <a:off x="7931237" y="2910726"/>
          <a:ext cx="2774730" cy="6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Formel" r:id="rId4" imgW="977476" imgH="215806" progId="Equation.3">
                  <p:embed/>
                </p:oleObj>
              </mc:Choice>
              <mc:Fallback>
                <p:oleObj name="Formel" r:id="rId4" imgW="977476" imgH="215806" progId="Equation.3">
                  <p:embed/>
                  <p:pic>
                    <p:nvPicPr>
                      <p:cNvPr id="22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237" y="2910726"/>
                        <a:ext cx="2774730" cy="61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hteck 22"/>
          <p:cNvSpPr/>
          <p:nvPr/>
        </p:nvSpPr>
        <p:spPr>
          <a:xfrm>
            <a:off x="7842738" y="2881006"/>
            <a:ext cx="2970364" cy="77079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99385" y="5175136"/>
            <a:ext cx="132527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487766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95" y="3488761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D910B0E3-D1E5-4E5A-BEF2-4FCE696EEFD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75560" y="5250956"/>
            <a:ext cx="136140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033ED1-C11C-4E6B-B8F3-4B86AD35EB2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19690" y="6073201"/>
            <a:ext cx="119445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52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5056324"/>
          </a:xfrm>
        </p:spPr>
        <p:txBody>
          <a:bodyPr/>
          <a:lstStyle/>
          <a:p>
            <a:pPr algn="l"/>
            <a:r>
              <a:rPr lang="de-DE" dirty="0"/>
              <a:t>Wann wird die Brückenspannung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AB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/>
              <a:t>negativ?</a:t>
            </a: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dirty="0"/>
          </a:p>
          <a:p>
            <a:pPr algn="l"/>
            <a:r>
              <a:rPr lang="de-DE" dirty="0"/>
              <a:t>			…wenn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 &lt;U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9587A6-5DAA-4CCB-9F9C-54ED9849C4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127" r="72059" b="72445"/>
          <a:stretch/>
        </p:blipFill>
        <p:spPr>
          <a:xfrm>
            <a:off x="2574651" y="1829650"/>
            <a:ext cx="4876794" cy="2903306"/>
          </a:xfrm>
          <a:prstGeom prst="rect">
            <a:avLst/>
          </a:prstGeom>
        </p:spPr>
      </p:pic>
      <p:sp>
        <p:nvSpPr>
          <p:cNvPr id="14" name="Textfeld 2">
            <a:extLst>
              <a:ext uri="{FF2B5EF4-FFF2-40B4-BE49-F238E27FC236}">
                <a16:creationId xmlns:a16="http://schemas.microsoft.com/office/drawing/2014/main" id="{7E67084E-EAAF-41B4-B9EE-6CBA8A7E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941" y="2870561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8CE4464-713D-4F3C-80A9-DD59C4D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292" y="2874908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4D4F346E-D010-4638-A4F1-CB339A1E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820" y="2881005"/>
            <a:ext cx="625071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E119D01-35C5-4624-BAE8-16AF61BFEC80}"/>
              </a:ext>
            </a:extLst>
          </p:cNvPr>
          <p:cNvCxnSpPr>
            <a:cxnSpLocks/>
          </p:cNvCxnSpPr>
          <p:nvPr/>
        </p:nvCxnSpPr>
        <p:spPr>
          <a:xfrm>
            <a:off x="5373187" y="3301539"/>
            <a:ext cx="7578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1">
            <a:extLst>
              <a:ext uri="{FF2B5EF4-FFF2-40B4-BE49-F238E27FC236}">
                <a16:creationId xmlns:a16="http://schemas.microsoft.com/office/drawing/2014/main" id="{37EF13BA-08D0-40B1-B8EA-02745599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30225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/>
        </p:nvGraphicFramePr>
        <p:xfrm>
          <a:off x="7931237" y="2910726"/>
          <a:ext cx="2774730" cy="6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Formel" r:id="rId4" imgW="977476" imgH="215806" progId="Equation.3">
                  <p:embed/>
                </p:oleObj>
              </mc:Choice>
              <mc:Fallback>
                <p:oleObj name="Formel" r:id="rId4" imgW="977476" imgH="215806" progId="Equation.3">
                  <p:embed/>
                  <p:pic>
                    <p:nvPicPr>
                      <p:cNvPr id="22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237" y="2910726"/>
                        <a:ext cx="2774730" cy="61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hteck 22"/>
          <p:cNvSpPr/>
          <p:nvPr/>
        </p:nvSpPr>
        <p:spPr>
          <a:xfrm>
            <a:off x="7842738" y="2881006"/>
            <a:ext cx="2970364" cy="77079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99385" y="5175136"/>
            <a:ext cx="132527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487766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95" y="3488761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D910B0E3-D1E5-4E5A-BEF2-4FCE696EEFD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75560" y="5250956"/>
            <a:ext cx="136140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033ED1-C11C-4E6B-B8F3-4B86AD35EB2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19690" y="6073201"/>
            <a:ext cx="119445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481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5056324"/>
          </a:xfrm>
        </p:spPr>
        <p:txBody>
          <a:bodyPr/>
          <a:lstStyle/>
          <a:p>
            <a:pPr algn="l"/>
            <a:r>
              <a:rPr lang="de-DE" dirty="0"/>
              <a:t>Wann wird die Brückenspannung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AB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/>
              <a:t>negativ?</a:t>
            </a: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dirty="0"/>
          </a:p>
          <a:p>
            <a:pPr algn="l"/>
            <a:r>
              <a:rPr lang="de-DE" dirty="0"/>
              <a:t>			…wenn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 &lt;U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de-DE" dirty="0"/>
              <a:t> </a:t>
            </a:r>
          </a:p>
          <a:p>
            <a:pPr algn="l"/>
            <a:r>
              <a:rPr lang="de-DE" b="1" dirty="0"/>
              <a:t>Arbeitsauftrag: </a:t>
            </a:r>
            <a:r>
              <a:rPr lang="de-DE" dirty="0"/>
              <a:t>Berechnen Sie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AB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/>
              <a:t>erneut (R2 geändert!)</a:t>
            </a:r>
            <a:endParaRPr lang="de-DE" b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98F447A-345D-418F-BB02-435EF5287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622" y="1847188"/>
            <a:ext cx="5041592" cy="2894247"/>
          </a:xfrm>
          <a:prstGeom prst="rect">
            <a:avLst/>
          </a:prstGeom>
        </p:spPr>
      </p:pic>
      <p:sp>
        <p:nvSpPr>
          <p:cNvPr id="14" name="Textfeld 2">
            <a:extLst>
              <a:ext uri="{FF2B5EF4-FFF2-40B4-BE49-F238E27FC236}">
                <a16:creationId xmlns:a16="http://schemas.microsoft.com/office/drawing/2014/main" id="{7E67084E-EAAF-41B4-B9EE-6CBA8A7E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941" y="2870561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8CE4464-713D-4F3C-80A9-DD59C4D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292" y="2874908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4D4F346E-D010-4638-A4F1-CB339A1E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820" y="2881005"/>
            <a:ext cx="625071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E119D01-35C5-4624-BAE8-16AF61BFEC80}"/>
              </a:ext>
            </a:extLst>
          </p:cNvPr>
          <p:cNvCxnSpPr>
            <a:cxnSpLocks/>
          </p:cNvCxnSpPr>
          <p:nvPr/>
        </p:nvCxnSpPr>
        <p:spPr>
          <a:xfrm>
            <a:off x="5373187" y="3301539"/>
            <a:ext cx="7578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1">
            <a:extLst>
              <a:ext uri="{FF2B5EF4-FFF2-40B4-BE49-F238E27FC236}">
                <a16:creationId xmlns:a16="http://schemas.microsoft.com/office/drawing/2014/main" id="{37EF13BA-08D0-40B1-B8EA-02745599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30225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/>
        </p:nvGraphicFramePr>
        <p:xfrm>
          <a:off x="7931237" y="2910726"/>
          <a:ext cx="2774730" cy="6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Formel" r:id="rId4" imgW="977476" imgH="215806" progId="Equation.3">
                  <p:embed/>
                </p:oleObj>
              </mc:Choice>
              <mc:Fallback>
                <p:oleObj name="Formel" r:id="rId4" imgW="977476" imgH="215806" progId="Equation.3">
                  <p:embed/>
                  <p:pic>
                    <p:nvPicPr>
                      <p:cNvPr id="22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237" y="2910726"/>
                        <a:ext cx="2774730" cy="61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hteck 22"/>
          <p:cNvSpPr/>
          <p:nvPr/>
        </p:nvSpPr>
        <p:spPr>
          <a:xfrm>
            <a:off x="7842738" y="2881006"/>
            <a:ext cx="2970364" cy="77079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99385" y="5175136"/>
            <a:ext cx="132527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487766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??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95" y="3488761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D910B0E3-D1E5-4E5A-BEF2-4FCE696EEFD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75560" y="5250956"/>
            <a:ext cx="136140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033ED1-C11C-4E6B-B8F3-4B86AD35EB2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19690" y="6073201"/>
            <a:ext cx="119445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1808DC06-9C0E-4638-A7D2-9F247F8F7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2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DA6EFD0-A3D1-40C7-B03D-37280C257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7619" r="78721" b="72952"/>
          <a:stretch/>
        </p:blipFill>
        <p:spPr>
          <a:xfrm>
            <a:off x="2508079" y="1896977"/>
            <a:ext cx="2975255" cy="289945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C0F0654-F4C0-47E0-9AED-A917F0CBD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874" y="512763"/>
            <a:ext cx="9144000" cy="7412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4772298"/>
          </a:xfrm>
        </p:spPr>
        <p:txBody>
          <a:bodyPr/>
          <a:lstStyle/>
          <a:p>
            <a:pPr algn="l"/>
            <a:r>
              <a:rPr lang="de-DE" dirty="0"/>
              <a:t>	Reihenschaltung R1, R2</a:t>
            </a:r>
          </a:p>
        </p:txBody>
      </p:sp>
      <p:sp>
        <p:nvSpPr>
          <p:cNvPr id="7" name="Textfeld 2">
            <a:extLst>
              <a:ext uri="{FF2B5EF4-FFF2-40B4-BE49-F238E27FC236}">
                <a16:creationId xmlns:a16="http://schemas.microsoft.com/office/drawing/2014/main" id="{E7B42B96-E808-4726-A492-1D3557DE1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944981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9387EAB-F3CB-42EB-AF65-6CF646EB9B6C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09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DA6EFD0-A3D1-40C7-B03D-37280C257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7619" r="78721" b="72952"/>
          <a:stretch/>
        </p:blipFill>
        <p:spPr>
          <a:xfrm>
            <a:off x="2508079" y="1896977"/>
            <a:ext cx="2975255" cy="289945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C0F0654-F4C0-47E0-9AED-A917F0CBD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874" y="512763"/>
            <a:ext cx="9144000" cy="7412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4772298"/>
          </a:xfrm>
        </p:spPr>
        <p:txBody>
          <a:bodyPr/>
          <a:lstStyle/>
          <a:p>
            <a:pPr algn="l"/>
            <a:r>
              <a:rPr lang="de-DE" dirty="0"/>
              <a:t>	Reihenschaltung R1, R2</a:t>
            </a:r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/>
              <a:t>	liefert Teilspannung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Textfeld 2">
            <a:extLst>
              <a:ext uri="{FF2B5EF4-FFF2-40B4-BE49-F238E27FC236}">
                <a16:creationId xmlns:a16="http://schemas.microsoft.com/office/drawing/2014/main" id="{E7B42B96-E808-4726-A492-1D3557DE1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944981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9387EAB-F3CB-42EB-AF65-6CF646EB9B6C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28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DA6EFD0-A3D1-40C7-B03D-37280C257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7619" r="78721" b="72952"/>
          <a:stretch/>
        </p:blipFill>
        <p:spPr>
          <a:xfrm>
            <a:off x="2508079" y="1896977"/>
            <a:ext cx="2975255" cy="2899451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4772298"/>
          </a:xfrm>
        </p:spPr>
        <p:txBody>
          <a:bodyPr/>
          <a:lstStyle/>
          <a:p>
            <a:pPr algn="l"/>
            <a:r>
              <a:rPr lang="de-DE" dirty="0"/>
              <a:t>					Reihenschaltung R3, R4</a:t>
            </a:r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/>
              <a:t>					</a:t>
            </a:r>
          </a:p>
        </p:txBody>
      </p:sp>
      <p:sp>
        <p:nvSpPr>
          <p:cNvPr id="7" name="Textfeld 2">
            <a:extLst>
              <a:ext uri="{FF2B5EF4-FFF2-40B4-BE49-F238E27FC236}">
                <a16:creationId xmlns:a16="http://schemas.microsoft.com/office/drawing/2014/main" id="{E7B42B96-E808-4726-A492-1D3557DE1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944981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9387EAB-F3CB-42EB-AF65-6CF646EB9B6C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EAD5FCBC-2484-4EC8-BEDA-ED44E34BE8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3" t="6447" r="79264" b="74210"/>
          <a:stretch/>
        </p:blipFill>
        <p:spPr>
          <a:xfrm>
            <a:off x="5929252" y="1853432"/>
            <a:ext cx="2975254" cy="2899450"/>
          </a:xfrm>
          <a:prstGeom prst="rect">
            <a:avLst/>
          </a:prstGeom>
        </p:spPr>
      </p:pic>
      <p:sp>
        <p:nvSpPr>
          <p:cNvPr id="10" name="Textfeld 2">
            <a:extLst>
              <a:ext uri="{FF2B5EF4-FFF2-40B4-BE49-F238E27FC236}">
                <a16:creationId xmlns:a16="http://schemas.microsoft.com/office/drawing/2014/main" id="{65ABF2F2-AFED-46CA-932A-2A5681C97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843" y="3953690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0E2D4FC-46C7-40CE-8A2D-4707AF39B8B7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">
            <a:extLst>
              <a:ext uri="{FF2B5EF4-FFF2-40B4-BE49-F238E27FC236}">
                <a16:creationId xmlns:a16="http://schemas.microsoft.com/office/drawing/2014/main" id="{54053C43-02C5-4DB3-8234-857D36ABA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12808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</p:spTree>
    <p:extLst>
      <p:ext uri="{BB962C8B-B14F-4D97-AF65-F5344CB8AC3E}">
        <p14:creationId xmlns:p14="http://schemas.microsoft.com/office/powerpoint/2010/main" val="87485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DA6EFD0-A3D1-40C7-B03D-37280C257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7619" r="78721" b="72952"/>
          <a:stretch/>
        </p:blipFill>
        <p:spPr>
          <a:xfrm>
            <a:off x="2508079" y="1896977"/>
            <a:ext cx="2975255" cy="2899451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4772298"/>
          </a:xfrm>
        </p:spPr>
        <p:txBody>
          <a:bodyPr/>
          <a:lstStyle/>
          <a:p>
            <a:pPr algn="l"/>
            <a:r>
              <a:rPr lang="de-DE" dirty="0"/>
              <a:t>					Reihenschaltung R3, R4</a:t>
            </a:r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/>
              <a:t>					liefert Teilspannung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de-DE" dirty="0"/>
          </a:p>
        </p:txBody>
      </p:sp>
      <p:sp>
        <p:nvSpPr>
          <p:cNvPr id="7" name="Textfeld 2">
            <a:extLst>
              <a:ext uri="{FF2B5EF4-FFF2-40B4-BE49-F238E27FC236}">
                <a16:creationId xmlns:a16="http://schemas.microsoft.com/office/drawing/2014/main" id="{E7B42B96-E808-4726-A492-1D3557DE1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944981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9387EAB-F3CB-42EB-AF65-6CF646EB9B6C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EAD5FCBC-2484-4EC8-BEDA-ED44E34BE8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3" t="6447" r="79264" b="74210"/>
          <a:stretch/>
        </p:blipFill>
        <p:spPr>
          <a:xfrm>
            <a:off x="5929252" y="1853432"/>
            <a:ext cx="2975254" cy="2899450"/>
          </a:xfrm>
          <a:prstGeom prst="rect">
            <a:avLst/>
          </a:prstGeom>
        </p:spPr>
      </p:pic>
      <p:sp>
        <p:nvSpPr>
          <p:cNvPr id="10" name="Textfeld 2">
            <a:extLst>
              <a:ext uri="{FF2B5EF4-FFF2-40B4-BE49-F238E27FC236}">
                <a16:creationId xmlns:a16="http://schemas.microsoft.com/office/drawing/2014/main" id="{65ABF2F2-AFED-46CA-932A-2A5681C97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843" y="3953690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0E2D4FC-46C7-40CE-8A2D-4707AF39B8B7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">
            <a:extLst>
              <a:ext uri="{FF2B5EF4-FFF2-40B4-BE49-F238E27FC236}">
                <a16:creationId xmlns:a16="http://schemas.microsoft.com/office/drawing/2014/main" id="{54053C43-02C5-4DB3-8234-857D36ABA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12808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</p:spTree>
    <p:extLst>
      <p:ext uri="{BB962C8B-B14F-4D97-AF65-F5344CB8AC3E}">
        <p14:creationId xmlns:p14="http://schemas.microsoft.com/office/powerpoint/2010/main" val="146061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4772298"/>
          </a:xfrm>
        </p:spPr>
        <p:txBody>
          <a:bodyPr/>
          <a:lstStyle/>
          <a:p>
            <a:pPr algn="l"/>
            <a:r>
              <a:rPr lang="de-DE" dirty="0"/>
              <a:t>	Parallelschaltung </a:t>
            </a:r>
            <a:r>
              <a:rPr lang="de-DE" dirty="0">
                <a:sym typeface="Wingdings" panose="05000000000000000000" pitchFamily="2" charset="2"/>
              </a:rPr>
              <a:t> nur eine Spannungsquelle</a:t>
            </a:r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9587A6-5DAA-4CCB-9F9C-54ED9849C4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127" r="72059" b="72445"/>
          <a:stretch/>
        </p:blipFill>
        <p:spPr>
          <a:xfrm>
            <a:off x="2574651" y="1829650"/>
            <a:ext cx="4876794" cy="2903306"/>
          </a:xfrm>
          <a:prstGeom prst="rect">
            <a:avLst/>
          </a:prstGeom>
        </p:spPr>
      </p:pic>
      <p:sp>
        <p:nvSpPr>
          <p:cNvPr id="9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944981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2">
            <a:extLst>
              <a:ext uri="{FF2B5EF4-FFF2-40B4-BE49-F238E27FC236}">
                <a16:creationId xmlns:a16="http://schemas.microsoft.com/office/drawing/2014/main" id="{3D7AFC71-E43A-45A8-8586-351A41F9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843" y="3953690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EE0C28C7-7927-458F-8F35-2123B1502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12763"/>
            <a:ext cx="9144000" cy="7413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</p:spTree>
    <p:extLst>
      <p:ext uri="{BB962C8B-B14F-4D97-AF65-F5344CB8AC3E}">
        <p14:creationId xmlns:p14="http://schemas.microsoft.com/office/powerpoint/2010/main" val="206223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4772298"/>
          </a:xfrm>
        </p:spPr>
        <p:txBody>
          <a:bodyPr/>
          <a:lstStyle/>
          <a:p>
            <a:pPr algn="l"/>
            <a:r>
              <a:rPr lang="de-DE" dirty="0"/>
              <a:t>Spannung zwischen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de-DE" dirty="0"/>
              <a:t> und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9587A6-5DAA-4CCB-9F9C-54ED9849C4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127" r="72059" b="72445"/>
          <a:stretch/>
        </p:blipFill>
        <p:spPr>
          <a:xfrm>
            <a:off x="2573544" y="1836509"/>
            <a:ext cx="4876794" cy="2903306"/>
          </a:xfrm>
          <a:prstGeom prst="rect">
            <a:avLst/>
          </a:prstGeom>
        </p:spPr>
      </p:pic>
      <p:sp>
        <p:nvSpPr>
          <p:cNvPr id="9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944981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2">
            <a:extLst>
              <a:ext uri="{FF2B5EF4-FFF2-40B4-BE49-F238E27FC236}">
                <a16:creationId xmlns:a16="http://schemas.microsoft.com/office/drawing/2014/main" id="{3D7AFC71-E43A-45A8-8586-351A41F9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843" y="3953690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2">
            <a:extLst>
              <a:ext uri="{FF2B5EF4-FFF2-40B4-BE49-F238E27FC236}">
                <a16:creationId xmlns:a16="http://schemas.microsoft.com/office/drawing/2014/main" id="{7E67084E-EAAF-41B4-B9EE-6CBA8A7E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941" y="2870561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8CE4464-713D-4F3C-80A9-DD59C4D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292" y="2874908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FCB38592-C260-4EE9-A4D3-C398A7E09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30225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</p:spTree>
    <p:extLst>
      <p:ext uri="{BB962C8B-B14F-4D97-AF65-F5344CB8AC3E}">
        <p14:creationId xmlns:p14="http://schemas.microsoft.com/office/powerpoint/2010/main" val="281916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4772298"/>
          </a:xfrm>
        </p:spPr>
        <p:txBody>
          <a:bodyPr/>
          <a:lstStyle/>
          <a:p>
            <a:pPr algn="l"/>
            <a:r>
              <a:rPr lang="de-DE" dirty="0"/>
              <a:t>Spannung zwischen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de-DE" dirty="0"/>
              <a:t> und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B </a:t>
            </a:r>
            <a:r>
              <a:rPr lang="de-DE" dirty="0"/>
              <a:t>= Brückenspannung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AB</a:t>
            </a:r>
          </a:p>
          <a:p>
            <a:pPr algn="l"/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9587A6-5DAA-4CCB-9F9C-54ED9849C4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127" r="72059" b="72445"/>
          <a:stretch/>
        </p:blipFill>
        <p:spPr>
          <a:xfrm>
            <a:off x="2574651" y="1829650"/>
            <a:ext cx="4876794" cy="2903306"/>
          </a:xfrm>
          <a:prstGeom prst="rect">
            <a:avLst/>
          </a:prstGeom>
        </p:spPr>
      </p:pic>
      <p:sp>
        <p:nvSpPr>
          <p:cNvPr id="9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944981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2">
            <a:extLst>
              <a:ext uri="{FF2B5EF4-FFF2-40B4-BE49-F238E27FC236}">
                <a16:creationId xmlns:a16="http://schemas.microsoft.com/office/drawing/2014/main" id="{3D7AFC71-E43A-45A8-8586-351A41F9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843" y="3953690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2">
            <a:extLst>
              <a:ext uri="{FF2B5EF4-FFF2-40B4-BE49-F238E27FC236}">
                <a16:creationId xmlns:a16="http://schemas.microsoft.com/office/drawing/2014/main" id="{7E67084E-EAAF-41B4-B9EE-6CBA8A7E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941" y="2870561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8CE4464-713D-4F3C-80A9-DD59C4D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292" y="2874908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4D4F346E-D010-4638-A4F1-CB339A1E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820" y="2881005"/>
            <a:ext cx="625071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E119D01-35C5-4624-BAE8-16AF61BFEC80}"/>
              </a:ext>
            </a:extLst>
          </p:cNvPr>
          <p:cNvCxnSpPr>
            <a:cxnSpLocks/>
          </p:cNvCxnSpPr>
          <p:nvPr/>
        </p:nvCxnSpPr>
        <p:spPr>
          <a:xfrm>
            <a:off x="5373187" y="3301539"/>
            <a:ext cx="7578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1">
            <a:extLst>
              <a:ext uri="{FF2B5EF4-FFF2-40B4-BE49-F238E27FC236}">
                <a16:creationId xmlns:a16="http://schemas.microsoft.com/office/drawing/2014/main" id="{37EF13BA-08D0-40B1-B8EA-02745599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30225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71598" y="4940676"/>
            <a:ext cx="126837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620928" y="4970276"/>
            <a:ext cx="125782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906430" y="5779197"/>
            <a:ext cx="107995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7931237" y="2910725"/>
            <a:ext cx="194100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10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E0E08DC-16E1-4053-98FE-5E818264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74" y="1271451"/>
            <a:ext cx="9144000" cy="5056324"/>
          </a:xfrm>
        </p:spPr>
        <p:txBody>
          <a:bodyPr/>
          <a:lstStyle/>
          <a:p>
            <a:pPr algn="l"/>
            <a:r>
              <a:rPr lang="de-DE" dirty="0"/>
              <a:t>Spannung zwischen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de-DE" dirty="0"/>
              <a:t> und Punkt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B </a:t>
            </a:r>
            <a:r>
              <a:rPr lang="de-DE" dirty="0"/>
              <a:t>= Brückenspannung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baseline="-25000" dirty="0">
                <a:solidFill>
                  <a:schemeClr val="accent1">
                    <a:lumMod val="75000"/>
                  </a:schemeClr>
                </a:solidFill>
              </a:rPr>
              <a:t>AB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de-DE" sz="1600" dirty="0"/>
          </a:p>
          <a:p>
            <a:pPr algn="l"/>
            <a:r>
              <a:rPr lang="de-DE" dirty="0"/>
              <a:t>Rechenbeispiel:</a:t>
            </a:r>
          </a:p>
          <a:p>
            <a:pPr algn="l"/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9587A6-5DAA-4CCB-9F9C-54ED9849C4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127" r="72059" b="72445"/>
          <a:stretch/>
        </p:blipFill>
        <p:spPr>
          <a:xfrm>
            <a:off x="2574651" y="1829650"/>
            <a:ext cx="4876794" cy="2903306"/>
          </a:xfrm>
          <a:prstGeom prst="rect">
            <a:avLst/>
          </a:prstGeom>
        </p:spPr>
      </p:pic>
      <p:sp>
        <p:nvSpPr>
          <p:cNvPr id="9" name="Textfeld 2">
            <a:extLst>
              <a:ext uri="{FF2B5EF4-FFF2-40B4-BE49-F238E27FC236}">
                <a16:creationId xmlns:a16="http://schemas.microsoft.com/office/drawing/2014/main" id="{45D2F720-0FB6-42AE-A2B8-0CA90D5C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011" y="3487766"/>
            <a:ext cx="587832" cy="78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9V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4977E76-4518-4B9C-8AA0-CB6305A2A65F}"/>
              </a:ext>
            </a:extLst>
          </p:cNvPr>
          <p:cNvCxnSpPr/>
          <p:nvPr/>
        </p:nvCxnSpPr>
        <p:spPr>
          <a:xfrm>
            <a:off x="5234011" y="3530326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2">
            <a:extLst>
              <a:ext uri="{FF2B5EF4-FFF2-40B4-BE49-F238E27FC236}">
                <a16:creationId xmlns:a16="http://schemas.microsoft.com/office/drawing/2014/main" id="{3D7AFC71-E43A-45A8-8586-351A41F9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843" y="3953690"/>
            <a:ext cx="498637" cy="469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6A479B3-63C0-4B05-BBB9-E097458F53B0}"/>
              </a:ext>
            </a:extLst>
          </p:cNvPr>
          <p:cNvCxnSpPr>
            <a:cxnSpLocks/>
          </p:cNvCxnSpPr>
          <p:nvPr/>
        </p:nvCxnSpPr>
        <p:spPr>
          <a:xfrm>
            <a:off x="6222434" y="3521617"/>
            <a:ext cx="0" cy="829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2">
            <a:extLst>
              <a:ext uri="{FF2B5EF4-FFF2-40B4-BE49-F238E27FC236}">
                <a16:creationId xmlns:a16="http://schemas.microsoft.com/office/drawing/2014/main" id="{7E67084E-EAAF-41B4-B9EE-6CBA8A7E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941" y="2870561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8CE4464-713D-4F3C-80A9-DD59C4D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292" y="2874908"/>
            <a:ext cx="498637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4D4F346E-D010-4638-A4F1-CB339A1E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820" y="2881005"/>
            <a:ext cx="625071" cy="46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DE" b="1" baseline="-250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de-DE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E119D01-35C5-4624-BAE8-16AF61BFEC80}"/>
              </a:ext>
            </a:extLst>
          </p:cNvPr>
          <p:cNvCxnSpPr>
            <a:cxnSpLocks/>
          </p:cNvCxnSpPr>
          <p:nvPr/>
        </p:nvCxnSpPr>
        <p:spPr>
          <a:xfrm>
            <a:off x="5373187" y="3301539"/>
            <a:ext cx="7578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1">
            <a:extLst>
              <a:ext uri="{FF2B5EF4-FFF2-40B4-BE49-F238E27FC236}">
                <a16:creationId xmlns:a16="http://schemas.microsoft.com/office/drawing/2014/main" id="{37EF13BA-08D0-40B1-B8EA-02745599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600" y="530225"/>
            <a:ext cx="9144000" cy="741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400" b="1" u="sng" dirty="0">
                <a:solidFill>
                  <a:schemeClr val="accent1">
                    <a:lumMod val="75000"/>
                  </a:schemeClr>
                </a:solidFill>
              </a:rPr>
              <a:t>Brückenschaltung</a:t>
            </a: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555699"/>
              </p:ext>
            </p:extLst>
          </p:nvPr>
        </p:nvGraphicFramePr>
        <p:xfrm>
          <a:off x="1371599" y="5175137"/>
          <a:ext cx="4574580" cy="61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Formel" r:id="rId4" imgW="3327400" imgH="444500" progId="Equation.3">
                  <p:embed/>
                </p:oleObj>
              </mc:Choice>
              <mc:Fallback>
                <p:oleObj name="Formel" r:id="rId4" imgW="3327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599" y="5175137"/>
                        <a:ext cx="4574580" cy="616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99385" y="5175136"/>
            <a:ext cx="132527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4239491" y="4732956"/>
            <a:ext cx="994520" cy="3239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0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0B9953D4D6E1419DCD48C014025A04" ma:contentTypeVersion="" ma:contentTypeDescription="Ein neues Dokument erstellen." ma:contentTypeScope="" ma:versionID="511ada3e182a589840336f89dc17efea">
  <xsd:schema xmlns:xsd="http://www.w3.org/2001/XMLSchema" xmlns:xs="http://www.w3.org/2001/XMLSchema" xmlns:p="http://schemas.microsoft.com/office/2006/metadata/properties" xmlns:ns2="55696b60-0389-45c2-bb8c-032517eb46a2" targetNamespace="http://schemas.microsoft.com/office/2006/metadata/properties" ma:root="true" ma:fieldsID="402b5aa344d9f8ab2c8dc62f307f3dd3" ns2:_="">
    <xsd:import namespace="55696b60-0389-45c2-bb8c-032517eb46a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96b60-0389-45c2-bb8c-032517eb46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B43F59-3364-4DA2-B9D3-E9DEF2BB65D0}"/>
</file>

<file path=customXml/itemProps2.xml><?xml version="1.0" encoding="utf-8"?>
<ds:datastoreItem xmlns:ds="http://schemas.openxmlformats.org/officeDocument/2006/customXml" ds:itemID="{B988E948-FE32-4F22-B10E-1BFC82C2A96F}"/>
</file>

<file path=customXml/itemProps3.xml><?xml version="1.0" encoding="utf-8"?>
<ds:datastoreItem xmlns:ds="http://schemas.openxmlformats.org/officeDocument/2006/customXml" ds:itemID="{1F31A54D-38BA-4114-8B56-85E7B909C4E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Breitbild</PresentationFormat>
  <Paragraphs>162</Paragraphs>
  <Slides>14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</vt:lpstr>
      <vt:lpstr>Formel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  <vt:lpstr>Brückenschaltung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revision>27</cp:revision>
  <dcterms:created xsi:type="dcterms:W3CDTF">2020-01-26T20:34:08Z</dcterms:created>
  <dcterms:modified xsi:type="dcterms:W3CDTF">2020-08-04T12:53:18Z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0x010100ED0B9953D4D6E1419DCD48C014025A04</vt:lpwstr>
  </property>
</Properties>
</file>